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jQnHo0YZOSLxLfki+N9p/DDsZU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A25B325-C1A6-4C59-A6CF-BC2B5691ED45}">
  <a:tblStyle styleId="{AA25B325-C1A6-4C59-A6CF-BC2B5691ED4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664898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7513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5947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5249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7074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7619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411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580"/>
              </a:spcBef>
              <a:spcAft>
                <a:spcPts val="0"/>
              </a:spcAft>
              <a:buSzPts val="203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170"/>
              <a:buChar char="⚪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>
            <a:spLocks noGrp="1"/>
          </p:cNvSpPr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68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⚪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4pPr>
            <a:lvl5pPr marL="2286000" lvl="4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68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⚪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4pPr>
            <a:lvl5pPr marL="2286000" lvl="4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1"/>
          </p:nvPr>
        </p:nvSpPr>
        <p:spPr>
          <a:xfrm>
            <a:off x="1370013" y="1827213"/>
            <a:ext cx="3579812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⚪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4pPr>
            <a:lvl5pPr marL="2286000" lvl="4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2"/>
          </p:nvPr>
        </p:nvSpPr>
        <p:spPr>
          <a:xfrm>
            <a:off x="5102225" y="1827213"/>
            <a:ext cx="3581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⚪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4pPr>
            <a:lvl5pPr marL="2286000" lvl="4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680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body" idx="1"/>
          </p:nvPr>
        </p:nvSpPr>
        <p:spPr>
          <a:xfrm>
            <a:off x="1370012" y="1827212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⚪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4pPr>
            <a:lvl5pPr marL="2286000" lvl="4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abla" type="tbl">
  <p:cSld name="TABL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, texto y objetos" type="txAndObj">
  <p:cSld name="TEXT_AND_OBJEC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1"/>
          </p:nvPr>
        </p:nvSpPr>
        <p:spPr>
          <a:xfrm>
            <a:off x="1370013" y="1827213"/>
            <a:ext cx="3579812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⚪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4pPr>
            <a:lvl5pPr marL="2286000" lvl="4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2"/>
          </p:nvPr>
        </p:nvSpPr>
        <p:spPr>
          <a:xfrm>
            <a:off x="5102225" y="1827213"/>
            <a:ext cx="3581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⚪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4pPr>
            <a:lvl5pPr marL="2286000" lvl="4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 rot="5400000">
            <a:off x="4949825" y="2208213"/>
            <a:ext cx="5640388" cy="1827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 rot="5400000">
            <a:off x="1216819" y="454819"/>
            <a:ext cx="5640388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⚪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4pPr>
            <a:lvl5pPr marL="2286000" lvl="4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 rot="5400000">
            <a:off x="2969418" y="227806"/>
            <a:ext cx="4114800" cy="7313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⚪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4pPr>
            <a:lvl5pPr marL="2286000" lvl="4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2240"/>
              <a:buFont typeface="Noto Sans Symbols"/>
              <a:buNone/>
              <a:defRPr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96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56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0840" algn="l">
              <a:spcBef>
                <a:spcPts val="640"/>
              </a:spcBef>
              <a:spcAft>
                <a:spcPts val="0"/>
              </a:spcAft>
              <a:buSzPts val="2240"/>
              <a:buChar char="⚪"/>
              <a:defRPr sz="3200"/>
            </a:lvl1pPr>
            <a:lvl2pPr marL="914400" lvl="1" indent="-353060" algn="l">
              <a:spcBef>
                <a:spcPts val="560"/>
              </a:spcBef>
              <a:spcAft>
                <a:spcPts val="0"/>
              </a:spcAft>
              <a:buSzPts val="1960"/>
              <a:buChar char="●"/>
              <a:defRPr sz="2800"/>
            </a:lvl2pPr>
            <a:lvl3pPr marL="1371600" lvl="2" indent="-327660" algn="l">
              <a:spcBef>
                <a:spcPts val="480"/>
              </a:spcBef>
              <a:spcAft>
                <a:spcPts val="0"/>
              </a:spcAft>
              <a:buSzPts val="1560"/>
              <a:buChar char="⚪"/>
              <a:defRPr sz="2400"/>
            </a:lvl3pPr>
            <a:lvl4pPr marL="1828800" lvl="3" indent="-317500" algn="l"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000"/>
            </a:lvl4pPr>
            <a:lvl5pPr marL="2286000" lvl="4" indent="-304800" algn="l">
              <a:spcBef>
                <a:spcPts val="400"/>
              </a:spcBef>
              <a:spcAft>
                <a:spcPts val="0"/>
              </a:spcAft>
              <a:buSzPts val="1200"/>
              <a:buChar char="⚪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7"/>
          <p:cNvGrpSpPr/>
          <p:nvPr/>
        </p:nvGrpSpPr>
        <p:grpSpPr>
          <a:xfrm>
            <a:off x="-3222625" y="304800"/>
            <a:ext cx="11909425" cy="4724400"/>
            <a:chOff x="-2030" y="192"/>
            <a:chExt cx="7502" cy="2976"/>
          </a:xfrm>
        </p:grpSpPr>
        <p:cxnSp>
          <p:nvCxnSpPr>
            <p:cNvPr id="7" name="Google Shape;7;p7"/>
            <p:cNvCxnSpPr/>
            <p:nvPr/>
          </p:nvCxnSpPr>
          <p:spPr>
            <a:xfrm>
              <a:off x="912" y="1584"/>
              <a:ext cx="4560" cy="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8" name="Google Shape;8;p7"/>
            <p:cNvSpPr/>
            <p:nvPr/>
          </p:nvSpPr>
          <p:spPr>
            <a:xfrm>
              <a:off x="-1584" y="864"/>
              <a:ext cx="2304" cy="2304"/>
            </a:xfrm>
            <a:custGeom>
              <a:avLst/>
              <a:gdLst/>
              <a:ahLst/>
              <a:cxnLst/>
              <a:rect l="l" t="t" r="r" b="b"/>
              <a:pathLst>
                <a:path w="64000" h="64000" extrusionOk="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" name="Google Shape;9;p7"/>
            <p:cNvSpPr/>
            <p:nvPr/>
          </p:nvSpPr>
          <p:spPr>
            <a:xfrm>
              <a:off x="-2030" y="192"/>
              <a:ext cx="2544" cy="2544"/>
            </a:xfrm>
            <a:custGeom>
              <a:avLst/>
              <a:gdLst/>
              <a:ahLst/>
              <a:cxnLst/>
              <a:rect l="l" t="t" r="r" b="b"/>
              <a:pathLst>
                <a:path w="64000" h="64000" extrusionOk="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1370012" y="1827212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7505" algn="l" rtl="0">
              <a:spcBef>
                <a:spcPts val="580"/>
              </a:spcBef>
              <a:spcAft>
                <a:spcPts val="0"/>
              </a:spcAft>
              <a:buClr>
                <a:schemeClr val="dk2"/>
              </a:buClr>
              <a:buSzPts val="2030"/>
              <a:buFont typeface="Noto Sans Symbols"/>
              <a:buChar char="⚪"/>
              <a:defRPr sz="2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397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50"/>
              <a:buFont typeface="Noto Sans Symbols"/>
              <a:buChar char="●"/>
              <a:defRPr sz="2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9405" algn="l" rtl="0"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430"/>
              <a:buFont typeface="Noto Sans Symbols"/>
              <a:buChar char="⚪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13055" algn="l" rtl="0"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0989" algn="l" rtl="0">
              <a:spcBef>
                <a:spcPts val="380"/>
              </a:spcBef>
              <a:spcAft>
                <a:spcPts val="0"/>
              </a:spcAft>
              <a:buClr>
                <a:schemeClr val="dk2"/>
              </a:buClr>
              <a:buSzPts val="1140"/>
              <a:buFont typeface="Noto Sans Symbols"/>
              <a:buChar char="⚪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oogle Shape;22;p9"/>
          <p:cNvGrpSpPr/>
          <p:nvPr/>
        </p:nvGrpSpPr>
        <p:grpSpPr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3" name="Google Shape;23;p9"/>
            <p:cNvSpPr/>
            <p:nvPr/>
          </p:nvSpPr>
          <p:spPr>
            <a:xfrm>
              <a:off x="-2040" y="432"/>
              <a:ext cx="2592" cy="1968"/>
            </a:xfrm>
            <a:custGeom>
              <a:avLst/>
              <a:gdLst/>
              <a:ahLst/>
              <a:cxnLst/>
              <a:rect l="l" t="t" r="r" b="b"/>
              <a:pathLst>
                <a:path w="64000" h="64000" extrusionOk="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4" name="Google Shape;24;p9"/>
            <p:cNvSpPr/>
            <p:nvPr/>
          </p:nvSpPr>
          <p:spPr>
            <a:xfrm>
              <a:off x="-1528" y="0"/>
              <a:ext cx="1949" cy="1987"/>
            </a:xfrm>
            <a:custGeom>
              <a:avLst/>
              <a:gdLst/>
              <a:ahLst/>
              <a:cxnLst/>
              <a:rect l="l" t="t" r="r" b="b"/>
              <a:pathLst>
                <a:path w="64000" h="64000" extrusionOk="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cxnSp>
          <p:nvCxnSpPr>
            <p:cNvPr id="25" name="Google Shape;25;p9"/>
            <p:cNvCxnSpPr/>
            <p:nvPr/>
          </p:nvCxnSpPr>
          <p:spPr>
            <a:xfrm>
              <a:off x="864" y="960"/>
              <a:ext cx="4608" cy="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1370012" y="1827212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7505" algn="l" rtl="0">
              <a:spcBef>
                <a:spcPts val="580"/>
              </a:spcBef>
              <a:spcAft>
                <a:spcPts val="0"/>
              </a:spcAft>
              <a:buClr>
                <a:schemeClr val="dk2"/>
              </a:buClr>
              <a:buSzPts val="2030"/>
              <a:buFont typeface="Noto Sans Symbols"/>
              <a:buChar char="⚪"/>
              <a:defRPr sz="2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397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50"/>
              <a:buFont typeface="Noto Sans Symbols"/>
              <a:buChar char="●"/>
              <a:defRPr sz="2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9405" algn="l" rtl="0"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430"/>
              <a:buFont typeface="Noto Sans Symbols"/>
              <a:buChar char="⚪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13055" algn="l" rtl="0">
              <a:spcBef>
                <a:spcPts val="38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0989" algn="l" rtl="0">
              <a:spcBef>
                <a:spcPts val="380"/>
              </a:spcBef>
              <a:spcAft>
                <a:spcPts val="0"/>
              </a:spcAft>
              <a:buClr>
                <a:schemeClr val="dk2"/>
              </a:buClr>
              <a:buSzPts val="1140"/>
              <a:buFont typeface="Noto Sans Symbols"/>
              <a:buChar char="⚪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voleibolmundet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mpa@agmundet.e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"/>
          <p:cNvSpPr txBox="1">
            <a:spLocks noGrp="1"/>
          </p:cNvSpPr>
          <p:nvPr>
            <p:ph type="ctrTitle"/>
          </p:nvPr>
        </p:nvSpPr>
        <p:spPr>
          <a:xfrm>
            <a:off x="971550" y="260350"/>
            <a:ext cx="7772400" cy="158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AFA MUNDET curs 2021-2022</a:t>
            </a:r>
            <a:br>
              <a:rPr lang="en-US" sz="36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dirty="0"/>
          </a:p>
        </p:txBody>
      </p:sp>
      <p:sp>
        <p:nvSpPr>
          <p:cNvPr id="111" name="Google Shape;111;p1"/>
          <p:cNvSpPr txBox="1">
            <a:spLocks noGrp="1"/>
          </p:cNvSpPr>
          <p:nvPr>
            <p:ph type="subTitle" idx="1"/>
          </p:nvPr>
        </p:nvSpPr>
        <p:spPr>
          <a:xfrm>
            <a:off x="971550" y="2492375"/>
            <a:ext cx="6781800" cy="37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90"/>
              <a:buNone/>
            </a:pPr>
            <a:r>
              <a:rPr lang="en-US" sz="1200" b="0" i="0" u="none" dirty="0">
                <a:solidFill>
                  <a:schemeClr val="dk1"/>
                </a:solidFill>
                <a:latin typeface="Comic Sans MS" panose="030F0702030302020204" pitchFamily="66" charset="0"/>
                <a:sym typeface="Verdana"/>
              </a:rPr>
              <a:t>         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90"/>
              <a:buNone/>
            </a:pPr>
            <a:r>
              <a:rPr lang="ca-ES" sz="4400" b="0" i="0" u="none" dirty="0">
                <a:solidFill>
                  <a:schemeClr val="dk1"/>
                </a:solidFill>
                <a:latin typeface="Comic Sans MS" panose="030F0702030302020204" pitchFamily="66" charset="0"/>
                <a:sym typeface="Verdana"/>
              </a:rPr>
              <a:t>Quota única per unitat familiar de 50€ anuals. </a:t>
            </a:r>
            <a:endParaRPr lang="ca-ES" sz="1800" dirty="0">
              <a:latin typeface="Comic Sans MS" panose="030F0702030302020204" pitchFamily="66" charset="0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90"/>
              <a:buNone/>
            </a:pPr>
            <a:r>
              <a:rPr lang="ca-ES" sz="1800" b="0" i="0" u="none" dirty="0">
                <a:solidFill>
                  <a:schemeClr val="dk1"/>
                </a:solidFill>
                <a:latin typeface="Comic Sans MS" panose="030F0702030302020204" pitchFamily="66" charset="0"/>
                <a:sym typeface="Verdana"/>
              </a:rPr>
              <a:t>Inclou: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90"/>
              <a:buNone/>
            </a:pPr>
            <a:r>
              <a:rPr lang="ca-ES" sz="1800" b="0" i="0" u="none" dirty="0" smtClean="0">
                <a:solidFill>
                  <a:schemeClr val="dk1"/>
                </a:solidFill>
                <a:latin typeface="Comic Sans MS" panose="030F0702030302020204" pitchFamily="66" charset="0"/>
                <a:sym typeface="Verdana"/>
              </a:rPr>
              <a:t>-</a:t>
            </a:r>
            <a:r>
              <a:rPr lang="ca-ES" sz="1800" b="0" i="0" u="none" dirty="0">
                <a:solidFill>
                  <a:schemeClr val="dk1"/>
                </a:solidFill>
                <a:latin typeface="Comic Sans MS" panose="030F0702030302020204" pitchFamily="66" charset="0"/>
                <a:sym typeface="Verdana"/>
              </a:rPr>
              <a:t>descomptes al servei de menjador, 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90"/>
              <a:buNone/>
            </a:pPr>
            <a:r>
              <a:rPr lang="ca-ES" sz="1800" dirty="0">
                <a:latin typeface="Comic Sans MS" panose="030F0702030302020204" pitchFamily="66" charset="0"/>
              </a:rPr>
              <a:t>-descomptes </a:t>
            </a:r>
            <a:r>
              <a:rPr lang="ca-ES" sz="1800" b="0" i="0" u="none" dirty="0">
                <a:solidFill>
                  <a:schemeClr val="dk1"/>
                </a:solidFill>
                <a:latin typeface="Comic Sans MS" panose="030F0702030302020204" pitchFamily="66" charset="0"/>
                <a:sym typeface="Verdana"/>
              </a:rPr>
              <a:t>roba esportiva, 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90"/>
              <a:buNone/>
            </a:pPr>
            <a:r>
              <a:rPr lang="ca-ES" sz="1800" dirty="0">
                <a:latin typeface="Comic Sans MS" panose="030F0702030302020204" pitchFamily="66" charset="0"/>
              </a:rPr>
              <a:t>-descomptes als </a:t>
            </a:r>
            <a:r>
              <a:rPr lang="ca-ES" sz="1800" b="0" i="0" u="none" dirty="0">
                <a:solidFill>
                  <a:schemeClr val="dk1"/>
                </a:solidFill>
                <a:latin typeface="Comic Sans MS" panose="030F0702030302020204" pitchFamily="66" charset="0"/>
                <a:sym typeface="Verdana"/>
              </a:rPr>
              <a:t>establiments del barri, 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90"/>
              <a:buNone/>
            </a:pPr>
            <a:r>
              <a:rPr lang="ca-ES" sz="1800" dirty="0">
                <a:latin typeface="Comic Sans MS" panose="030F0702030302020204" pitchFamily="66" charset="0"/>
              </a:rPr>
              <a:t>-descomptes a les </a:t>
            </a:r>
            <a:r>
              <a:rPr lang="ca-ES" sz="1800" b="0" i="0" u="none" dirty="0">
                <a:solidFill>
                  <a:schemeClr val="dk1"/>
                </a:solidFill>
                <a:latin typeface="Comic Sans MS" panose="030F0702030302020204" pitchFamily="66" charset="0"/>
                <a:sym typeface="Verdana"/>
              </a:rPr>
              <a:t>extraescolars.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90"/>
              <a:buNone/>
            </a:pPr>
            <a:r>
              <a:rPr lang="ca-ES" sz="1800" dirty="0">
                <a:latin typeface="Comic Sans MS" panose="030F0702030302020204" pitchFamily="66" charset="0"/>
              </a:rPr>
              <a:t>-taquilla a tots els fills/es de la unitat familiar.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90"/>
              <a:buNone/>
            </a:pPr>
            <a:r>
              <a:rPr lang="ca-ES" sz="1800" b="0" i="0" u="none" dirty="0">
                <a:solidFill>
                  <a:schemeClr val="dk1"/>
                </a:solidFill>
                <a:latin typeface="Comic Sans MS" panose="030F0702030302020204" pitchFamily="66" charset="0"/>
                <a:sym typeface="Verdana"/>
              </a:rPr>
              <a:t>-subvenció de part o </a:t>
            </a:r>
            <a:r>
              <a:rPr lang="ca-ES" sz="1800" dirty="0">
                <a:latin typeface="Comic Sans MS" panose="030F0702030302020204" pitchFamily="66" charset="0"/>
              </a:rPr>
              <a:t>de la totalitat del cost de les sortides de l’institut</a:t>
            </a:r>
            <a:endParaRPr lang="ca-ES" sz="1800" b="0" i="0" u="none" dirty="0">
              <a:solidFill>
                <a:schemeClr val="dk1"/>
              </a:solidFill>
              <a:latin typeface="Comic Sans MS" panose="030F0702030302020204" pitchFamily="66" charset="0"/>
              <a:sym typeface="Verdana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90"/>
              <a:buNone/>
            </a:pPr>
            <a:endParaRPr lang="ca-ES" sz="1800" b="0" i="0" u="none" dirty="0">
              <a:solidFill>
                <a:schemeClr val="dk1"/>
              </a:solidFill>
              <a:latin typeface="Comic Sans MS" panose="030F0702030302020204" pitchFamily="66" charset="0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"/>
          <p:cNvSpPr txBox="1">
            <a:spLocks noGrp="1"/>
          </p:cNvSpPr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MENJADOR</a:t>
            </a:r>
            <a:endParaRPr/>
          </a:p>
        </p:txBody>
      </p:sp>
      <p:sp>
        <p:nvSpPr>
          <p:cNvPr id="117" name="Google Shape;117;p2"/>
          <p:cNvSpPr txBox="1">
            <a:spLocks noGrp="1"/>
          </p:cNvSpPr>
          <p:nvPr>
            <p:ph type="body" idx="1"/>
          </p:nvPr>
        </p:nvSpPr>
        <p:spPr>
          <a:xfrm>
            <a:off x="755650" y="1557326"/>
            <a:ext cx="7928100" cy="25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  dilluns a divendres, de 14:30 a 15:30-16:00 hores.</a:t>
            </a:r>
            <a:endParaRPr/>
          </a:p>
          <a:p>
            <a:pPr marL="0" lvl="0" indent="0" algn="ctr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1680"/>
              <a:buNone/>
            </a:pP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Tots els dies o dies alterns.</a:t>
            </a:r>
            <a:endParaRPr/>
          </a:p>
          <a:p>
            <a:pPr marL="0" lvl="0" indent="0" algn="ctr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1680"/>
              <a:buNone/>
            </a:pPr>
            <a:endParaRPr/>
          </a:p>
          <a:p>
            <a:pPr marL="342900" lvl="0" indent="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None/>
            </a:pPr>
            <a:endParaRPr sz="16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-101600" algn="ctr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SzPts val="1600"/>
              <a:buChar char="⚪"/>
            </a:pPr>
            <a:r>
              <a:rPr lang="en-US" sz="1600"/>
              <a:t>Informació al setembre.</a:t>
            </a:r>
            <a:endParaRPr sz="1600"/>
          </a:p>
        </p:txBody>
      </p:sp>
      <p:pic>
        <p:nvPicPr>
          <p:cNvPr id="118" name="Google Shape;11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81162" y="4418012"/>
            <a:ext cx="2674937" cy="2005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" descr="Imag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32375" y="4279900"/>
            <a:ext cx="1700212" cy="2265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>
            <a:spLocks noGrp="1"/>
          </p:cNvSpPr>
          <p:nvPr>
            <p:ph type="title"/>
          </p:nvPr>
        </p:nvSpPr>
        <p:spPr>
          <a:xfrm>
            <a:off x="1403350" y="33337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EXTRAESCOLARS 1r ESO</a:t>
            </a:r>
            <a:endParaRPr/>
          </a:p>
        </p:txBody>
      </p:sp>
      <p:graphicFrame>
        <p:nvGraphicFramePr>
          <p:cNvPr id="125" name="Google Shape;125;p3"/>
          <p:cNvGraphicFramePr/>
          <p:nvPr>
            <p:extLst>
              <p:ext uri="{D42A27DB-BD31-4B8C-83A1-F6EECF244321}">
                <p14:modId xmlns:p14="http://schemas.microsoft.com/office/powerpoint/2010/main" val="2897453435"/>
              </p:ext>
            </p:extLst>
          </p:nvPr>
        </p:nvGraphicFramePr>
        <p:xfrm>
          <a:off x="1362075" y="1827212"/>
          <a:ext cx="7321512" cy="4815860"/>
        </p:xfrm>
        <a:graphic>
          <a:graphicData uri="http://schemas.openxmlformats.org/drawingml/2006/table">
            <a:tbl>
              <a:tblPr>
                <a:noFill/>
                <a:tableStyleId>{AA25B325-C1A6-4C59-A6CF-BC2B5691ED45}</a:tableStyleId>
              </a:tblPr>
              <a:tblGrid>
                <a:gridCol w="1470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36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20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00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249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Dilluns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Dimarts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dimecres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Dijous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divendres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15:50-16:50 hores</a:t>
                      </a:r>
                      <a:endParaRPr sz="10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endParaRPr sz="10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Anglès reforç</a:t>
                      </a:r>
                      <a:endParaRPr sz="1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(on line)</a:t>
                      </a:r>
                      <a:endParaRPr sz="1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10€ mensuals socis/es</a:t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en-US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16:00-17:30 hores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en-US" sz="18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Reforç i tècniques d’estudi.</a:t>
                      </a:r>
                      <a:endParaRPr sz="18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en-US" sz="18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(</a:t>
                      </a:r>
                      <a:r>
                        <a:rPr lang="en-US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presencial)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en-US" sz="9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15€ mensuals socis/es</a:t>
                      </a:r>
                      <a:endParaRPr sz="9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15:50-16:50 hores</a:t>
                      </a:r>
                      <a:endParaRPr sz="1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Anglès reforç</a:t>
                      </a:r>
                      <a:endParaRPr sz="1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(on line)</a:t>
                      </a:r>
                      <a:endParaRPr sz="1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10€ mensuals socis/es</a:t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ca-ES" sz="1500" noProof="0" dirty="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18:00-19:00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ca-ES" sz="1800" b="0" i="0" u="none" noProof="0" dirty="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voleibol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ca-ES" sz="1800" noProof="0" dirty="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Pati institut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ca-ES" sz="1800" noProof="0" dirty="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(30-35€ mensuals)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ca-ES" sz="1400" b="0" i="0" u="sng" strike="noStrike" cap="non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  <a:hlinkClick r:id="rId3"/>
                        </a:rPr>
                        <a:t>voleibolmundet@gmail.com</a:t>
                      </a:r>
                      <a:endParaRPr lang="ca-ES" sz="1800" noProof="0" dirty="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ca-ES" sz="1500" dirty="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18:00-19:00</a:t>
                      </a:r>
                      <a:endParaRPr lang="ca-ES" sz="1800" dirty="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ca-ES" sz="1800" b="0" i="0" u="none" dirty="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voleibol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ca-ES" sz="1800" dirty="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Pati institut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rPr lang="ca-ES" sz="1800" dirty="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(30-35€ mensuals)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Verdana"/>
                        <a:buNone/>
                        <a:tabLst/>
                        <a:defRPr/>
                      </a:pPr>
                      <a:r>
                        <a:rPr kumimoji="0" lang="ca-ES" sz="1400" b="0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voleibolmundet@gmail.com</a:t>
                      </a:r>
                      <a:endParaRPr kumimoji="0" lang="ca-E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endParaRPr lang="ca-ES" sz="1800" dirty="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"/>
          <p:cNvSpPr txBox="1">
            <a:spLocks noGrp="1"/>
          </p:cNvSpPr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MATERIAL ESPORTIU</a:t>
            </a:r>
            <a:endParaRPr/>
          </a:p>
        </p:txBody>
      </p:sp>
      <p:sp>
        <p:nvSpPr>
          <p:cNvPr id="131" name="Google Shape;131;p4"/>
          <p:cNvSpPr txBox="1">
            <a:spLocks noGrp="1"/>
          </p:cNvSpPr>
          <p:nvPr>
            <p:ph type="body" idx="1"/>
          </p:nvPr>
        </p:nvSpPr>
        <p:spPr>
          <a:xfrm>
            <a:off x="1042987" y="1773237"/>
            <a:ext cx="5976937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0" lvl="4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60"/>
              <a:buNone/>
            </a:pPr>
            <a:endParaRPr lang="ca-ES" sz="16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SzPts val="1120"/>
              <a:buNone/>
            </a:pPr>
            <a:r>
              <a:rPr lang="ca-ES" sz="16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</a:t>
            </a:r>
            <a:endParaRPr lang="ca-ES" sz="25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</a:pPr>
            <a:r>
              <a:rPr lang="ca-E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Xandall obligatori per a l’assignatura d’educació física. Preu 55€ (socis/es)</a:t>
            </a: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</a:pPr>
            <a:endParaRPr lang="ca-ES" sz="1800" b="1"/>
          </a:p>
          <a:p>
            <a:pPr marL="0" lvl="0" indent="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</a:pPr>
            <a:endParaRPr lang="ca-ES" sz="1800" b="1"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</a:pPr>
            <a:endParaRPr lang="ca-ES" sz="1800" b="1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</a:pPr>
            <a:endParaRPr lang="ca-ES" sz="1800" b="1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23177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750"/>
              <a:buFont typeface="Noto Sans Symbols"/>
              <a:buNone/>
            </a:pPr>
            <a:endParaRPr lang="ca-ES" sz="25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231775" algn="l" rtl="0">
              <a:spcBef>
                <a:spcPts val="500"/>
              </a:spcBef>
              <a:spcAft>
                <a:spcPts val="0"/>
              </a:spcAft>
              <a:buSzPts val="1750"/>
              <a:buNone/>
            </a:pPr>
            <a:endParaRPr lang="ca-ES" sz="25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32" name="Google Shape;13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27575" y="2841625"/>
            <a:ext cx="3981450" cy="398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4" descr="Imag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0375" y="3213100"/>
            <a:ext cx="4224337" cy="3168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4"/>
          <p:cNvSpPr txBox="1"/>
          <p:nvPr/>
        </p:nvSpPr>
        <p:spPr>
          <a:xfrm>
            <a:off x="2031575" y="3345600"/>
            <a:ext cx="3081000" cy="1092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500" dirty="0">
                <a:latin typeface="Verdana"/>
                <a:ea typeface="Verdana"/>
                <a:cs typeface="Verdana"/>
                <a:sym typeface="Verdana"/>
              </a:rPr>
              <a:t>Dies de venda amb cita prèvia del 5 al 15 de juliol i els primers dies de setembre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/>
          <p:cNvSpPr txBox="1">
            <a:spLocks noGrp="1"/>
          </p:cNvSpPr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TAQUILLES</a:t>
            </a:r>
            <a:endParaRPr dirty="0"/>
          </a:p>
        </p:txBody>
      </p:sp>
      <p:sp>
        <p:nvSpPr>
          <p:cNvPr id="140" name="Google Shape;140;p5"/>
          <p:cNvSpPr txBox="1">
            <a:spLocks noGrp="1"/>
          </p:cNvSpPr>
          <p:nvPr>
            <p:ph type="body" idx="1"/>
          </p:nvPr>
        </p:nvSpPr>
        <p:spPr>
          <a:xfrm>
            <a:off x="1312862" y="1557337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50"/>
              <a:buNone/>
            </a:pPr>
            <a:r>
              <a:rPr lang="ca-ES" sz="1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</a:t>
            </a:r>
            <a:r>
              <a:rPr lang="ca-ES" sz="1400" dirty="0"/>
              <a:t>Al setembre s’adjudica una taquilla, propera a la classe, a tots/totes els/les socis/es</a:t>
            </a:r>
            <a:r>
              <a:rPr lang="ca-ES" sz="1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ca-ES" sz="1400" dirty="0"/>
              <a:t>-Han de portar un </a:t>
            </a:r>
            <a:r>
              <a:rPr lang="ca-ES" sz="1400" dirty="0" err="1"/>
              <a:t>candau</a:t>
            </a:r>
            <a:r>
              <a:rPr lang="ca-ES" sz="1400" dirty="0"/>
              <a:t> per posar-li al tancament (recomanem que sigui de combinació)</a:t>
            </a:r>
          </a:p>
          <a:p>
            <a:pPr marL="25400" lvl="0" indent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50"/>
              <a:buNone/>
            </a:pPr>
            <a:r>
              <a:rPr lang="ca-ES" sz="1400" dirty="0"/>
              <a:t>-A final de curs s’ha de deixar buida i en perfectes condicions.</a:t>
            </a:r>
          </a:p>
          <a:p>
            <a:pPr marL="25400" lvl="0" indent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50"/>
              <a:buNone/>
            </a:pPr>
            <a:r>
              <a:rPr lang="ca-ES" sz="1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-La primera vegada que es lloga s’ha de fer un dipòsit de 15€ que es retorna quan marxa de l’institut i les taquilles han estat lliurades cada curs en bones condicions.</a:t>
            </a:r>
          </a:p>
        </p:txBody>
      </p:sp>
      <p:pic>
        <p:nvPicPr>
          <p:cNvPr id="141" name="Google Shape;141;p5" descr="Resultado de imagen de menjador diputacio munde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22012" y="3133550"/>
            <a:ext cx="3699975" cy="277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"/>
          <p:cNvSpPr txBox="1">
            <a:spLocks noGrp="1"/>
          </p:cNvSpPr>
          <p:nvPr>
            <p:ph type="title"/>
          </p:nvPr>
        </p:nvSpPr>
        <p:spPr>
          <a:xfrm>
            <a:off x="1370012" y="301625"/>
            <a:ext cx="73136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CONTACTE AFA</a:t>
            </a:r>
            <a:endParaRPr/>
          </a:p>
        </p:txBody>
      </p:sp>
      <p:sp>
        <p:nvSpPr>
          <p:cNvPr id="147" name="Google Shape;147;p6"/>
          <p:cNvSpPr txBox="1">
            <a:spLocks noGrp="1"/>
          </p:cNvSpPr>
          <p:nvPr>
            <p:ph type="body" idx="1"/>
          </p:nvPr>
        </p:nvSpPr>
        <p:spPr>
          <a:xfrm>
            <a:off x="1370012" y="1827212"/>
            <a:ext cx="7313612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30"/>
              <a:buFont typeface="Noto Sans Symbols"/>
              <a:buChar char="⚪"/>
            </a:pPr>
            <a:r>
              <a:rPr lang="en-US" sz="29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Correu electrònic: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rPr lang="en-US" sz="4800" b="0" i="0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ampa@agmundet.es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3360"/>
              <a:buNone/>
            </a:pPr>
            <a:endParaRPr sz="48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2240"/>
              <a:buFont typeface="Noto Sans Symbols"/>
              <a:buChar char="⚪"/>
            </a:pPr>
            <a:r>
              <a:rPr lang="en-US" sz="3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Telèfon:</a:t>
            </a:r>
            <a:endParaRPr/>
          </a:p>
          <a:p>
            <a:pPr marL="342900" lvl="0" indent="-342900" algn="ctr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3360"/>
              <a:buNone/>
            </a:pPr>
            <a:r>
              <a:rPr lang="en-US" sz="4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609921344</a:t>
            </a:r>
            <a:endParaRPr/>
          </a:p>
          <a:p>
            <a:pPr marL="342900" lvl="0" indent="-129540" algn="l" rtl="0">
              <a:spcBef>
                <a:spcPts val="960"/>
              </a:spcBef>
              <a:spcAft>
                <a:spcPts val="0"/>
              </a:spcAft>
              <a:buSzPts val="3360"/>
              <a:buNone/>
            </a:pPr>
            <a:endParaRPr sz="48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285</Words>
  <Application>Microsoft Office PowerPoint</Application>
  <PresentationFormat>Presentació en pantalla (4:3)</PresentationFormat>
  <Paragraphs>68</Paragraphs>
  <Slides>6</Slides>
  <Notes>6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2</vt:i4>
      </vt:variant>
      <vt:variant>
        <vt:lpstr>Títols de les diapositives</vt:lpstr>
      </vt:variant>
      <vt:variant>
        <vt:i4>6</vt:i4>
      </vt:variant>
    </vt:vector>
  </HeadingPairs>
  <TitlesOfParts>
    <vt:vector size="12" baseType="lpstr">
      <vt:lpstr>Arial</vt:lpstr>
      <vt:lpstr>Comic Sans MS</vt:lpstr>
      <vt:lpstr>Noto Sans Symbols</vt:lpstr>
      <vt:lpstr>Verdana</vt:lpstr>
      <vt:lpstr>1_Eclipse</vt:lpstr>
      <vt:lpstr>Eclipse</vt:lpstr>
      <vt:lpstr>AFA MUNDET curs 2021-2022 </vt:lpstr>
      <vt:lpstr> MENJADOR</vt:lpstr>
      <vt:lpstr>EXTRAESCOLARS 1r ESO</vt:lpstr>
      <vt:lpstr>MATERIAL ESPORTIU</vt:lpstr>
      <vt:lpstr>TAQUILLES</vt:lpstr>
      <vt:lpstr>CONTACTE AFA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AFA MUNDET -Presentació  -Què fem?</dc:title>
  <dc:creator>Sandra</dc:creator>
  <cp:lastModifiedBy>Paqui Martín Almendros</cp:lastModifiedBy>
  <cp:revision>6</cp:revision>
  <dcterms:created xsi:type="dcterms:W3CDTF">2019-06-21T15:44:56Z</dcterms:created>
  <dcterms:modified xsi:type="dcterms:W3CDTF">2021-06-30T14:13:32Z</dcterms:modified>
</cp:coreProperties>
</file>